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  <p:sldId id="298" r:id="rId14"/>
    <p:sldId id="299" r:id="rId15"/>
    <p:sldId id="275" r:id="rId16"/>
    <p:sldId id="274" r:id="rId17"/>
    <p:sldId id="300" r:id="rId18"/>
    <p:sldId id="297" r:id="rId19"/>
    <p:sldId id="270" r:id="rId20"/>
    <p:sldId id="271" r:id="rId21"/>
    <p:sldId id="272" r:id="rId22"/>
    <p:sldId id="273" r:id="rId23"/>
    <p:sldId id="276" r:id="rId24"/>
    <p:sldId id="277" r:id="rId25"/>
    <p:sldId id="278" r:id="rId26"/>
    <p:sldId id="279" r:id="rId27"/>
    <p:sldId id="296" r:id="rId28"/>
    <p:sldId id="280" r:id="rId29"/>
    <p:sldId id="281" r:id="rId30"/>
    <p:sldId id="282" r:id="rId31"/>
    <p:sldId id="283" r:id="rId32"/>
    <p:sldId id="284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A381D-6264-4214-9F35-DADDF2594830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3E1A5-A94B-4072-A8E8-28342A57340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99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70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00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75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00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7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04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41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46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8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3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5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D098D-1564-4D45-B3DA-C3414EB679D8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D68814-FC25-47F6-9C04-64ECFAE70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84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Psychology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Chapter 1A</a:t>
            </a:r>
          </a:p>
        </p:txBody>
      </p:sp>
      <p:sp>
        <p:nvSpPr>
          <p:cNvPr id="4" name="AutoShape 2" descr="Image result for psychology symbol"/>
          <p:cNvSpPr>
            <a:spLocks noChangeAspect="1" noChangeArrowheads="1"/>
          </p:cNvSpPr>
          <p:nvPr/>
        </p:nvSpPr>
        <p:spPr bwMode="auto">
          <a:xfrm>
            <a:off x="-31750" y="-136525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4" descr="Image result for psychology symbol"/>
          <p:cNvSpPr>
            <a:spLocks noChangeAspect="1" noChangeArrowheads="1"/>
          </p:cNvSpPr>
          <p:nvPr/>
        </p:nvSpPr>
        <p:spPr bwMode="auto">
          <a:xfrm>
            <a:off x="-3175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784600"/>
            <a:ext cx="3073400" cy="307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152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Psychodynamic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Unconscious forces from within</a:t>
            </a:r>
          </a:p>
          <a:p>
            <a:endParaRPr lang="en-US" sz="3200" dirty="0"/>
          </a:p>
          <a:p>
            <a:r>
              <a:rPr lang="en-US" sz="3200" dirty="0"/>
              <a:t>How do we deal with conflict?</a:t>
            </a:r>
          </a:p>
          <a:p>
            <a:endParaRPr lang="en-US" sz="3200" dirty="0"/>
          </a:p>
          <a:p>
            <a:r>
              <a:rPr lang="en-US" sz="3200" dirty="0"/>
              <a:t>Ex. We see a burning van with people inside, what would be some ways people would respond?</a:t>
            </a:r>
          </a:p>
        </p:txBody>
      </p:sp>
    </p:spTree>
    <p:extLst>
      <p:ext uri="{BB962C8B-B14F-4D97-AF65-F5344CB8AC3E}">
        <p14:creationId xmlns:p14="http://schemas.microsoft.com/office/powerpoint/2010/main" val="2689333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1 Review: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What is the study concerned with peoples behaviors?</a:t>
            </a:r>
          </a:p>
          <a:p>
            <a:endParaRPr lang="en-US" dirty="0"/>
          </a:p>
          <a:p>
            <a:r>
              <a:rPr lang="en-US" dirty="0"/>
              <a:t>2 List 3 fake sciences.</a:t>
            </a:r>
          </a:p>
          <a:p>
            <a:endParaRPr lang="en-US" dirty="0"/>
          </a:p>
          <a:p>
            <a:r>
              <a:rPr lang="en-US" dirty="0"/>
              <a:t>3. What is the </a:t>
            </a:r>
            <a:r>
              <a:rPr lang="en-US" dirty="0">
                <a:solidFill>
                  <a:srgbClr val="FF0000"/>
                </a:solidFill>
              </a:rPr>
              <a:t>LEARNING PERSPECTIVE </a:t>
            </a:r>
            <a:r>
              <a:rPr lang="en-US" dirty="0"/>
              <a:t>based on? Give you own example.</a:t>
            </a:r>
          </a:p>
          <a:p>
            <a:endParaRPr lang="en-US" dirty="0"/>
          </a:p>
          <a:p>
            <a:r>
              <a:rPr lang="en-US" dirty="0"/>
              <a:t>4. How are the </a:t>
            </a:r>
            <a:r>
              <a:rPr lang="en-US" dirty="0">
                <a:solidFill>
                  <a:srgbClr val="FF0000"/>
                </a:solidFill>
              </a:rPr>
              <a:t>COGNITIVE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SOCIOCULTURAL</a:t>
            </a:r>
            <a:r>
              <a:rPr lang="en-US" dirty="0"/>
              <a:t> perspectives different?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746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Psychologists Do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Section 2</a:t>
            </a:r>
          </a:p>
        </p:txBody>
      </p:sp>
    </p:spTree>
    <p:extLst>
      <p:ext uri="{BB962C8B-B14F-4D97-AF65-F5344CB8AC3E}">
        <p14:creationId xmlns:p14="http://schemas.microsoft.com/office/powerpoint/2010/main" val="2893525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FDA3C-6002-4A7C-9288-EDE27D156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Psychology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FB17B-6B14-4B4C-AD01-E33DD981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Seeking knowledge to </a:t>
            </a:r>
            <a:r>
              <a:rPr lang="en-US" dirty="0">
                <a:solidFill>
                  <a:srgbClr val="FF0000"/>
                </a:solidFill>
              </a:rPr>
              <a:t>UNDERSTAND</a:t>
            </a:r>
            <a:r>
              <a:rPr lang="en-US" dirty="0"/>
              <a:t> something rather than using it</a:t>
            </a:r>
          </a:p>
          <a:p>
            <a:endParaRPr lang="en-US" dirty="0"/>
          </a:p>
          <a:p>
            <a:r>
              <a:rPr lang="en-US" dirty="0"/>
              <a:t>Ex. Why does something work?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Many basic psychologists have advanced (doctoral degrees)</a:t>
            </a:r>
          </a:p>
          <a:p>
            <a:endParaRPr lang="en-US" dirty="0"/>
          </a:p>
          <a:p>
            <a:r>
              <a:rPr lang="en-US" dirty="0"/>
              <a:t>Might try to do research on how peer pressure influences a persons decision making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659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0BBB9-FF7E-422E-9CD0-DF585E7B7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Applied Psychology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DDE1B-9BDB-4E27-AB43-C5F9C4AB8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Studying something to </a:t>
            </a:r>
            <a:r>
              <a:rPr lang="en-US" dirty="0">
                <a:solidFill>
                  <a:srgbClr val="FF0000"/>
                </a:solidFill>
              </a:rPr>
              <a:t>USE </a:t>
            </a:r>
            <a:r>
              <a:rPr lang="en-US" dirty="0"/>
              <a:t>it in the real world</a:t>
            </a:r>
          </a:p>
          <a:p>
            <a:endParaRPr lang="en-US" dirty="0"/>
          </a:p>
          <a:p>
            <a:r>
              <a:rPr lang="en-US" dirty="0"/>
              <a:t>Studying food habits to improve people’s  health</a:t>
            </a:r>
          </a:p>
          <a:p>
            <a:endParaRPr lang="en-US" dirty="0"/>
          </a:p>
          <a:p>
            <a:r>
              <a:rPr lang="en-US" dirty="0"/>
              <a:t>Will take the research they have found (or others have found) and try and APPLY it to the real world</a:t>
            </a:r>
          </a:p>
          <a:p>
            <a:endParaRPr lang="en-US" dirty="0"/>
          </a:p>
          <a:p>
            <a:r>
              <a:rPr lang="en-US" dirty="0"/>
              <a:t>Might ask how can the knowledge learned about peer pressure be used to decrease bad decision making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28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Types of Psychotherapists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Psychotherapists</a:t>
            </a:r>
          </a:p>
          <a:p>
            <a:endParaRPr lang="en-US" dirty="0"/>
          </a:p>
          <a:p>
            <a:r>
              <a:rPr lang="en-US" dirty="0"/>
              <a:t>Any type of </a:t>
            </a:r>
            <a:r>
              <a:rPr lang="en-US" dirty="0">
                <a:solidFill>
                  <a:srgbClr val="FF0000"/>
                </a:solidFill>
              </a:rPr>
              <a:t>THERAPIST</a:t>
            </a:r>
          </a:p>
          <a:p>
            <a:endParaRPr lang="en-US" dirty="0"/>
          </a:p>
          <a:p>
            <a:r>
              <a:rPr lang="en-US" dirty="0"/>
              <a:t>Term is NOT regulated</a:t>
            </a:r>
          </a:p>
          <a:p>
            <a:endParaRPr lang="en-US" dirty="0"/>
          </a:p>
          <a:p>
            <a:r>
              <a:rPr lang="en-US" dirty="0"/>
              <a:t>May have </a:t>
            </a:r>
            <a:r>
              <a:rPr lang="en-US" dirty="0">
                <a:solidFill>
                  <a:srgbClr val="FF0000"/>
                </a:solidFill>
              </a:rPr>
              <a:t>NO</a:t>
            </a:r>
            <a:r>
              <a:rPr lang="en-US" dirty="0"/>
              <a:t> degree or an ADVANCED degree</a:t>
            </a:r>
          </a:p>
          <a:p>
            <a:endParaRPr lang="en-US" dirty="0"/>
          </a:p>
          <a:p>
            <a:r>
              <a:rPr lang="en-US" dirty="0"/>
              <a:t>Ex. Herbal </a:t>
            </a:r>
          </a:p>
        </p:txBody>
      </p:sp>
    </p:spTree>
    <p:extLst>
      <p:ext uri="{BB962C8B-B14F-4D97-AF65-F5344CB8AC3E}">
        <p14:creationId xmlns:p14="http://schemas.microsoft.com/office/powerpoint/2010/main" val="1551102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Clinical Psychologists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Diagnoses and treats emotional problems</a:t>
            </a:r>
          </a:p>
          <a:p>
            <a:endParaRPr lang="en-US" sz="3200" dirty="0"/>
          </a:p>
          <a:p>
            <a:r>
              <a:rPr lang="en-US" sz="3200" dirty="0"/>
              <a:t>Mild (anger) to severe (Schizophrenia)</a:t>
            </a:r>
          </a:p>
          <a:p>
            <a:endParaRPr lang="en-US" sz="3200" dirty="0"/>
          </a:p>
          <a:p>
            <a:r>
              <a:rPr lang="en-US" sz="3200" dirty="0"/>
              <a:t>Has a Ph.D. or Psy.D.</a:t>
            </a:r>
          </a:p>
          <a:p>
            <a:endParaRPr lang="en-US" sz="3200" dirty="0"/>
          </a:p>
          <a:p>
            <a:r>
              <a:rPr lang="en-US" sz="3200" dirty="0"/>
              <a:t>Unlikely to use medicine / may treat anxiety with meditation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6274" y="876300"/>
            <a:ext cx="1806575" cy="180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088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74683-03FF-4866-8042-D71C16706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Changes for Tomorrow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76CAAE-5A29-4620-A8DA-2C501C0AD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Class will begin at 1:05 PM and go until 2:20 </a:t>
            </a:r>
          </a:p>
          <a:p>
            <a:endParaRPr lang="en-US" dirty="0"/>
          </a:p>
          <a:p>
            <a:r>
              <a:rPr lang="en-US" dirty="0"/>
              <a:t>2. Auto bypass of lobby will be activated so I don’t have to let people in after their </a:t>
            </a:r>
            <a:r>
              <a:rPr lang="en-US" dirty="0" err="1"/>
              <a:t>WiFi</a:t>
            </a:r>
            <a:r>
              <a:rPr lang="en-US" dirty="0"/>
              <a:t> bounces them out</a:t>
            </a:r>
          </a:p>
        </p:txBody>
      </p:sp>
    </p:spTree>
    <p:extLst>
      <p:ext uri="{BB962C8B-B14F-4D97-AF65-F5344CB8AC3E}">
        <p14:creationId xmlns:p14="http://schemas.microsoft.com/office/powerpoint/2010/main" val="600104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System of therapy which tries to treat MENTAL DISORDERS by bringing REPRESSED feelings and fears into the conscious mind</a:t>
            </a:r>
          </a:p>
          <a:p>
            <a:endParaRPr lang="en-US" sz="3200" dirty="0"/>
          </a:p>
          <a:p>
            <a:r>
              <a:rPr lang="en-US" sz="3200" dirty="0"/>
              <a:t>To REPRESS is to subconsciously forget a traumatic memory as a natural defense mechanism to handle or resolved </a:t>
            </a:r>
            <a:r>
              <a:rPr lang="en-US" sz="3200"/>
              <a:t>a conflict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6025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Psychoanalyst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Practices only </a:t>
            </a:r>
            <a:r>
              <a:rPr lang="en-US" sz="3200" dirty="0">
                <a:solidFill>
                  <a:srgbClr val="FF0000"/>
                </a:solidFill>
              </a:rPr>
              <a:t>ONE</a:t>
            </a:r>
            <a:r>
              <a:rPr lang="en-US" sz="3200" dirty="0"/>
              <a:t> form of therapy </a:t>
            </a:r>
          </a:p>
          <a:p>
            <a:endParaRPr lang="en-US" sz="3200" dirty="0"/>
          </a:p>
          <a:p>
            <a:r>
              <a:rPr lang="en-US" sz="3200" dirty="0"/>
              <a:t>Must have an advanced degree in (Ph.D.) in </a:t>
            </a:r>
            <a:r>
              <a:rPr lang="en-US" sz="3200" dirty="0">
                <a:solidFill>
                  <a:srgbClr val="FF0000"/>
                </a:solidFill>
              </a:rPr>
              <a:t>psychoanalysis</a:t>
            </a:r>
          </a:p>
          <a:p>
            <a:endParaRPr lang="en-US" sz="3200" dirty="0"/>
          </a:p>
          <a:p>
            <a:r>
              <a:rPr lang="en-US" sz="3200" dirty="0"/>
              <a:t>May treat ANY kind of EMOTIONAL disorder</a:t>
            </a:r>
          </a:p>
          <a:p>
            <a:endParaRPr lang="en-US" sz="3200" dirty="0"/>
          </a:p>
          <a:p>
            <a:r>
              <a:rPr lang="en-US" sz="3200" dirty="0"/>
              <a:t>Must have undergone psychoanalysis themselves</a:t>
            </a:r>
          </a:p>
        </p:txBody>
      </p:sp>
    </p:spTree>
    <p:extLst>
      <p:ext uri="{BB962C8B-B14F-4D97-AF65-F5344CB8AC3E}">
        <p14:creationId xmlns:p14="http://schemas.microsoft.com/office/powerpoint/2010/main" val="1138503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Science of Psychology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Section 1</a:t>
            </a:r>
          </a:p>
        </p:txBody>
      </p:sp>
    </p:spTree>
    <p:extLst>
      <p:ext uri="{BB962C8B-B14F-4D97-AF65-F5344CB8AC3E}">
        <p14:creationId xmlns:p14="http://schemas.microsoft.com/office/powerpoint/2010/main" val="38857267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Psychiatrist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Has a MEDICAL degree (M.D.)</a:t>
            </a:r>
          </a:p>
          <a:p>
            <a:endParaRPr lang="en-US" sz="3200" dirty="0"/>
          </a:p>
          <a:p>
            <a:r>
              <a:rPr lang="en-US" sz="3200" dirty="0"/>
              <a:t>May also treaty both mild and severe emotional problems</a:t>
            </a:r>
          </a:p>
          <a:p>
            <a:endParaRPr lang="en-US" sz="3200" dirty="0"/>
          </a:p>
          <a:p>
            <a:r>
              <a:rPr lang="en-US" sz="3200" dirty="0"/>
              <a:t>Most likely to use </a:t>
            </a:r>
            <a:r>
              <a:rPr lang="en-US" sz="3200" dirty="0">
                <a:solidFill>
                  <a:srgbClr val="FF0000"/>
                </a:solidFill>
              </a:rPr>
              <a:t>medicine</a:t>
            </a:r>
            <a:r>
              <a:rPr lang="en-US" sz="3200" dirty="0"/>
              <a:t> to treat problems bc of medical background</a:t>
            </a:r>
          </a:p>
          <a:p>
            <a:endParaRPr lang="en-US" sz="3200" dirty="0"/>
          </a:p>
          <a:p>
            <a:r>
              <a:rPr lang="en-US" sz="3200" dirty="0"/>
              <a:t>Ex. Severe anxiety would be treated with XANAX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574" y="520700"/>
            <a:ext cx="1851025" cy="185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460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Counselor (marriage, family and child)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Treats common individual and </a:t>
            </a:r>
            <a:r>
              <a:rPr lang="en-US" sz="3200" dirty="0">
                <a:solidFill>
                  <a:srgbClr val="FF0000"/>
                </a:solidFill>
              </a:rPr>
              <a:t>family problems</a:t>
            </a:r>
          </a:p>
          <a:p>
            <a:endParaRPr lang="en-US" sz="3200" dirty="0"/>
          </a:p>
          <a:p>
            <a:r>
              <a:rPr lang="en-US" sz="3200" dirty="0"/>
              <a:t>May also deal with ABUSE and ADDICTION</a:t>
            </a:r>
          </a:p>
          <a:p>
            <a:endParaRPr lang="en-US" sz="3200" dirty="0"/>
          </a:p>
          <a:p>
            <a:r>
              <a:rPr lang="en-US" sz="3200" dirty="0"/>
              <a:t>Usually gives advice</a:t>
            </a:r>
          </a:p>
          <a:p>
            <a:endParaRPr lang="en-US" sz="3200" dirty="0"/>
          </a:p>
          <a:p>
            <a:r>
              <a:rPr lang="en-US" sz="3200" dirty="0"/>
              <a:t>Generally has at least a Masters Degree in Psychology (M.A)</a:t>
            </a:r>
          </a:p>
          <a:p>
            <a:endParaRPr lang="en-US" sz="3200" dirty="0"/>
          </a:p>
          <a:p>
            <a:r>
              <a:rPr lang="en-US" sz="3200" dirty="0"/>
              <a:t>Ex. 2 siblings are fighting bc one is better at sports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6848" y="2046224"/>
            <a:ext cx="2737858" cy="1827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630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2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1. What type of degree must a </a:t>
            </a:r>
            <a:r>
              <a:rPr lang="en-US" sz="3200" dirty="0">
                <a:solidFill>
                  <a:srgbClr val="FF0000"/>
                </a:solidFill>
              </a:rPr>
              <a:t>CLINICAL</a:t>
            </a:r>
            <a:r>
              <a:rPr lang="en-US" sz="3200" dirty="0"/>
              <a:t> psychologist have?</a:t>
            </a:r>
          </a:p>
          <a:p>
            <a:endParaRPr lang="en-US" sz="3200" dirty="0"/>
          </a:p>
          <a:p>
            <a:r>
              <a:rPr lang="en-US" sz="3200" dirty="0"/>
              <a:t>2.  Describe a </a:t>
            </a:r>
            <a:r>
              <a:rPr lang="en-US" sz="3200" dirty="0">
                <a:solidFill>
                  <a:srgbClr val="FF0000"/>
                </a:solidFill>
              </a:rPr>
              <a:t>PSYCHOANALYST</a:t>
            </a:r>
            <a:r>
              <a:rPr lang="en-US" sz="3200" dirty="0"/>
              <a:t>.</a:t>
            </a:r>
          </a:p>
          <a:p>
            <a:endParaRPr lang="en-US" sz="3200" dirty="0"/>
          </a:p>
          <a:p>
            <a:r>
              <a:rPr lang="en-US" sz="3200" dirty="0"/>
              <a:t>3. How is a </a:t>
            </a:r>
            <a:r>
              <a:rPr lang="en-US" sz="3200" dirty="0">
                <a:solidFill>
                  <a:srgbClr val="FF0000"/>
                </a:solidFill>
              </a:rPr>
              <a:t>PSYCHIATRIST</a:t>
            </a:r>
            <a:r>
              <a:rPr lang="en-US" sz="3200" dirty="0"/>
              <a:t> likely to treat a patient? Why?</a:t>
            </a:r>
          </a:p>
          <a:p>
            <a:endParaRPr lang="en-US" sz="3200" dirty="0"/>
          </a:p>
          <a:p>
            <a:r>
              <a:rPr lang="en-US" sz="3200" dirty="0"/>
              <a:t>4. Give an example of what type of issue a </a:t>
            </a:r>
            <a:r>
              <a:rPr lang="en-US" sz="3200" dirty="0">
                <a:solidFill>
                  <a:srgbClr val="FF0000"/>
                </a:solidFill>
              </a:rPr>
              <a:t>COUNSELOR</a:t>
            </a:r>
            <a:r>
              <a:rPr lang="en-US" sz="3200" dirty="0"/>
              <a:t> might encounter? How would they solve it?</a:t>
            </a:r>
          </a:p>
        </p:txBody>
      </p:sp>
    </p:spTree>
    <p:extLst>
      <p:ext uri="{BB962C8B-B14F-4D97-AF65-F5344CB8AC3E}">
        <p14:creationId xmlns:p14="http://schemas.microsoft.com/office/powerpoint/2010/main" val="4175354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Critical and Scientific Thinking in Psychology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Section 3</a:t>
            </a:r>
          </a:p>
        </p:txBody>
      </p:sp>
    </p:spTree>
    <p:extLst>
      <p:ext uri="{BB962C8B-B14F-4D97-AF65-F5344CB8AC3E}">
        <p14:creationId xmlns:p14="http://schemas.microsoft.com/office/powerpoint/2010/main" val="17725186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Ask Questions!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Children will ask, “Why is the sky blue”</a:t>
            </a:r>
          </a:p>
          <a:p>
            <a:endParaRPr lang="en-US" sz="3200" dirty="0"/>
          </a:p>
          <a:p>
            <a:r>
              <a:rPr lang="en-US" sz="3200" dirty="0"/>
              <a:t>We tend to stop asking questions as we get older</a:t>
            </a:r>
          </a:p>
          <a:p>
            <a:endParaRPr lang="en-US" sz="3200" dirty="0"/>
          </a:p>
          <a:p>
            <a:r>
              <a:rPr lang="en-US" sz="3200" dirty="0"/>
              <a:t>We also become less creative</a:t>
            </a:r>
          </a:p>
          <a:p>
            <a:endParaRPr lang="en-US" sz="3200" dirty="0"/>
          </a:p>
          <a:p>
            <a:r>
              <a:rPr lang="en-US" sz="3200" dirty="0"/>
              <a:t>Don’t be afraid to question anything!</a:t>
            </a:r>
          </a:p>
        </p:txBody>
      </p:sp>
    </p:spTree>
    <p:extLst>
      <p:ext uri="{BB962C8B-B14F-4D97-AF65-F5344CB8AC3E}">
        <p14:creationId xmlns:p14="http://schemas.microsoft.com/office/powerpoint/2010/main" val="16286142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 Your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Be as specific as possible</a:t>
            </a:r>
          </a:p>
          <a:p>
            <a:endParaRPr lang="en-US" sz="3200" dirty="0"/>
          </a:p>
          <a:p>
            <a:r>
              <a:rPr lang="en-US" sz="3200" dirty="0"/>
              <a:t>Ex. Can animals use LANGUAGE?</a:t>
            </a:r>
          </a:p>
          <a:p>
            <a:endParaRPr lang="en-US" sz="3200" dirty="0"/>
          </a:p>
          <a:p>
            <a:r>
              <a:rPr lang="en-US" sz="3200" dirty="0"/>
              <a:t>Technically, YES if language is defined as any COMMUNICATION</a:t>
            </a:r>
          </a:p>
          <a:p>
            <a:endParaRPr lang="en-US" sz="3200" dirty="0"/>
          </a:p>
          <a:p>
            <a:r>
              <a:rPr lang="en-US" sz="3200" dirty="0"/>
              <a:t>We will use the scientific method with </a:t>
            </a:r>
            <a:r>
              <a:rPr lang="en-US" sz="3200" dirty="0">
                <a:solidFill>
                  <a:srgbClr val="FF0000"/>
                </a:solidFill>
              </a:rPr>
              <a:t>HYPOTHESIS</a:t>
            </a:r>
            <a:r>
              <a:rPr lang="en-US" sz="3200" dirty="0"/>
              <a:t> and </a:t>
            </a:r>
            <a:r>
              <a:rPr lang="en-US" sz="3200" dirty="0">
                <a:solidFill>
                  <a:srgbClr val="FF0000"/>
                </a:solidFill>
              </a:rPr>
              <a:t>OPERATIONAL DEFINITIONS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074" y="609600"/>
            <a:ext cx="183832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870356"/>
      </p:ext>
    </p:extLst>
  </p:cSld>
  <p:clrMapOvr>
    <a:masterClrMapping/>
  </p:clrMapOvr>
  <p:transition spd="slow">
    <p:comb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Examine the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research an idea MUST be back by </a:t>
            </a:r>
            <a:r>
              <a:rPr lang="en-US" sz="3200" dirty="0">
                <a:solidFill>
                  <a:srgbClr val="FF0000"/>
                </a:solidFill>
              </a:rPr>
              <a:t>evidence</a:t>
            </a:r>
          </a:p>
          <a:p>
            <a:endParaRPr lang="en-US" sz="3200" dirty="0"/>
          </a:p>
          <a:p>
            <a:r>
              <a:rPr lang="en-US" sz="3200" dirty="0"/>
              <a:t>Ex. “LeBron James is the greatest basketball player because he is”</a:t>
            </a:r>
          </a:p>
          <a:p>
            <a:endParaRPr lang="en-US" sz="3200" dirty="0"/>
          </a:p>
          <a:p>
            <a:r>
              <a:rPr lang="en-US" sz="3200" dirty="0"/>
              <a:t>Lazy argument bc there is no FACTS stated to prove or back the 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575" y="365125"/>
            <a:ext cx="180022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319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Objective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Something that is FACTUAL</a:t>
            </a:r>
          </a:p>
          <a:p>
            <a:endParaRPr lang="en-US" sz="3200" dirty="0"/>
          </a:p>
          <a:p>
            <a:r>
              <a:rPr lang="en-US" sz="3200" dirty="0"/>
              <a:t>Mr. Gregory is left handed</a:t>
            </a:r>
          </a:p>
          <a:p>
            <a:endParaRPr lang="en-US" sz="3200" dirty="0"/>
          </a:p>
          <a:p>
            <a:r>
              <a:rPr lang="en-US" sz="3200" dirty="0"/>
              <a:t>There are 50 states in the U.S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Subjective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Something that is OPINION</a:t>
            </a:r>
          </a:p>
          <a:p>
            <a:endParaRPr lang="en-US" sz="3200" dirty="0"/>
          </a:p>
          <a:p>
            <a:r>
              <a:rPr lang="en-US" sz="3200" dirty="0"/>
              <a:t>Left handed is better than right handed</a:t>
            </a:r>
          </a:p>
          <a:p>
            <a:endParaRPr lang="en-US" sz="3200" dirty="0"/>
          </a:p>
          <a:p>
            <a:r>
              <a:rPr lang="en-US" sz="3200" dirty="0"/>
              <a:t>Puerto Rico should be the 51</a:t>
            </a:r>
            <a:r>
              <a:rPr lang="en-US" sz="3200" baseline="30000" dirty="0"/>
              <a:t>st</a:t>
            </a:r>
            <a:r>
              <a:rPr lang="en-US" sz="3200" dirty="0"/>
              <a:t> state</a:t>
            </a:r>
          </a:p>
        </p:txBody>
      </p:sp>
    </p:spTree>
    <p:extLst>
      <p:ext uri="{BB962C8B-B14F-4D97-AF65-F5344CB8AC3E}">
        <p14:creationId xmlns:p14="http://schemas.microsoft.com/office/powerpoint/2010/main" val="26594194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and Biases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Assumptions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Beliefs that are taken for granted</a:t>
            </a:r>
          </a:p>
          <a:p>
            <a:endParaRPr lang="en-US" sz="3200" dirty="0"/>
          </a:p>
          <a:p>
            <a:r>
              <a:rPr lang="en-US" sz="3200" dirty="0"/>
              <a:t>Ex. My friend’s wife looks Asian so I assumed she spoke Chinese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Biases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Assumptions that keep us from examining the evidence clearly</a:t>
            </a:r>
          </a:p>
          <a:p>
            <a:endParaRPr lang="en-US" dirty="0"/>
          </a:p>
          <a:p>
            <a:r>
              <a:rPr lang="en-US" dirty="0"/>
              <a:t>Ex. History teachers are the smartest teachers in the school</a:t>
            </a:r>
          </a:p>
          <a:p>
            <a:endParaRPr lang="en-US" dirty="0"/>
          </a:p>
          <a:p>
            <a:r>
              <a:rPr lang="en-US" dirty="0"/>
              <a:t>(I’m Biased bc I am one)</a:t>
            </a:r>
          </a:p>
        </p:txBody>
      </p:sp>
    </p:spTree>
    <p:extLst>
      <p:ext uri="{BB962C8B-B14F-4D97-AF65-F5344CB8AC3E}">
        <p14:creationId xmlns:p14="http://schemas.microsoft.com/office/powerpoint/2010/main" val="3580163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 Emotional Reasoning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Emotion can be a powerful MOTIVATOR </a:t>
            </a:r>
          </a:p>
          <a:p>
            <a:endParaRPr lang="en-US" sz="3200" dirty="0"/>
          </a:p>
          <a:p>
            <a:r>
              <a:rPr lang="en-US" sz="3200" dirty="0"/>
              <a:t>You may have strong feelings already about; immigration, origin of life, racism, sexism etc.</a:t>
            </a:r>
          </a:p>
          <a:p>
            <a:endParaRPr lang="en-US" sz="3200" dirty="0"/>
          </a:p>
          <a:p>
            <a:r>
              <a:rPr lang="en-US" sz="3200" dirty="0"/>
              <a:t>Disagreement is fine but ask yourself is it because EVIDENCE or BIAS?</a:t>
            </a:r>
          </a:p>
          <a:p>
            <a:endParaRPr lang="en-US" sz="3200" dirty="0"/>
          </a:p>
          <a:p>
            <a:r>
              <a:rPr lang="en-US" sz="3200" dirty="0"/>
              <a:t>This may be the hardest question we ask ourselves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274" y="669925"/>
            <a:ext cx="1787525" cy="178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65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Psychology?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/>
              <a:t>Study concerned w/ peoples </a:t>
            </a:r>
            <a:r>
              <a:rPr lang="en-US" sz="3200" dirty="0">
                <a:solidFill>
                  <a:srgbClr val="FF0000"/>
                </a:solidFill>
              </a:rPr>
              <a:t>BEHAVIOR </a:t>
            </a:r>
            <a:r>
              <a:rPr lang="en-US" sz="3200" dirty="0"/>
              <a:t>and mental processes</a:t>
            </a:r>
          </a:p>
          <a:p>
            <a:endParaRPr lang="en-US" sz="3200" dirty="0"/>
          </a:p>
          <a:p>
            <a:r>
              <a:rPr lang="en-US" sz="3200" dirty="0"/>
              <a:t>How are they affected by physical state (body), mental state (mind), and external environment</a:t>
            </a:r>
          </a:p>
          <a:p>
            <a:endParaRPr lang="en-US" sz="3200" dirty="0"/>
          </a:p>
          <a:p>
            <a:r>
              <a:rPr lang="en-US" sz="3200" dirty="0"/>
              <a:t>Essentially, what makes people TICK</a:t>
            </a:r>
          </a:p>
          <a:p>
            <a:endParaRPr lang="en-US" sz="3200" dirty="0"/>
          </a:p>
          <a:p>
            <a:r>
              <a:rPr lang="en-US" sz="3200" dirty="0"/>
              <a:t>Environment vs. genetics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8370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Oversimplify (overgeneralize)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Using one persons story to define everything</a:t>
            </a:r>
          </a:p>
          <a:p>
            <a:endParaRPr lang="en-US" sz="3200" dirty="0"/>
          </a:p>
          <a:p>
            <a:r>
              <a:rPr lang="en-US" sz="3200" dirty="0"/>
              <a:t>“My friend is on welfare and never looks for a job and is lazy”</a:t>
            </a:r>
          </a:p>
          <a:p>
            <a:endParaRPr lang="en-US" sz="3200" dirty="0"/>
          </a:p>
          <a:p>
            <a:r>
              <a:rPr lang="en-US" sz="3200" dirty="0"/>
              <a:t>Therefore, EVERYONE on welfare is lazy</a:t>
            </a:r>
          </a:p>
          <a:p>
            <a:endParaRPr lang="en-US" sz="3200" dirty="0"/>
          </a:p>
          <a:p>
            <a:r>
              <a:rPr lang="en-US" sz="3200" dirty="0"/>
              <a:t>Known as </a:t>
            </a:r>
            <a:r>
              <a:rPr lang="en-US" sz="3200" dirty="0">
                <a:solidFill>
                  <a:srgbClr val="FF0000"/>
                </a:solidFill>
              </a:rPr>
              <a:t>ARGUMENT BY ANECDOTE </a:t>
            </a:r>
            <a:r>
              <a:rPr lang="en-US" sz="3200" dirty="0"/>
              <a:t>(one persons story)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6707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Tolerate Uncertainty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Researchers must avoid drawing conclusions until other researchers have </a:t>
            </a:r>
            <a:r>
              <a:rPr lang="en-US" dirty="0">
                <a:solidFill>
                  <a:srgbClr val="FF0000"/>
                </a:solidFill>
              </a:rPr>
              <a:t>REPLICATED</a:t>
            </a:r>
            <a:r>
              <a:rPr lang="en-US" dirty="0"/>
              <a:t> their findings</a:t>
            </a:r>
          </a:p>
          <a:p>
            <a:endParaRPr lang="en-US" dirty="0"/>
          </a:p>
          <a:p>
            <a:r>
              <a:rPr lang="en-US" dirty="0"/>
              <a:t>This means the same conclusion must happen over and over again</a:t>
            </a:r>
          </a:p>
          <a:p>
            <a:endParaRPr lang="en-US" dirty="0"/>
          </a:p>
          <a:p>
            <a:r>
              <a:rPr lang="en-US" dirty="0"/>
              <a:t>Ex. Gravity; if I drop a pencil it will fall downwards EVERY time.</a:t>
            </a:r>
          </a:p>
          <a:p>
            <a:endParaRPr lang="en-US" dirty="0"/>
          </a:p>
          <a:p>
            <a:r>
              <a:rPr lang="en-US" dirty="0"/>
              <a:t>Most things are not this certain</a:t>
            </a:r>
          </a:p>
        </p:txBody>
      </p:sp>
    </p:spTree>
    <p:extLst>
      <p:ext uri="{BB962C8B-B14F-4D97-AF65-F5344CB8AC3E}">
        <p14:creationId xmlns:p14="http://schemas.microsoft.com/office/powerpoint/2010/main" val="11193588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3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1. In </a:t>
            </a:r>
            <a:r>
              <a:rPr lang="en-US" dirty="0">
                <a:solidFill>
                  <a:srgbClr val="FF0000"/>
                </a:solidFill>
              </a:rPr>
              <a:t>RESEARCH </a:t>
            </a:r>
            <a:r>
              <a:rPr lang="en-US" dirty="0"/>
              <a:t>what must ideas be backed by?</a:t>
            </a:r>
          </a:p>
          <a:p>
            <a:endParaRPr lang="en-US" dirty="0"/>
          </a:p>
          <a:p>
            <a:r>
              <a:rPr lang="en-US" dirty="0"/>
              <a:t>2. What is a </a:t>
            </a:r>
            <a:r>
              <a:rPr lang="en-US" dirty="0">
                <a:solidFill>
                  <a:srgbClr val="FF0000"/>
                </a:solidFill>
              </a:rPr>
              <a:t>BIAS</a:t>
            </a:r>
            <a:r>
              <a:rPr lang="en-US" dirty="0"/>
              <a:t>? Give an example.</a:t>
            </a:r>
          </a:p>
          <a:p>
            <a:endParaRPr lang="en-US" dirty="0"/>
          </a:p>
          <a:p>
            <a:r>
              <a:rPr lang="en-US" dirty="0"/>
              <a:t>3. Give an example of a SUBJECTIVE and OBJECTIVE idea.</a:t>
            </a:r>
          </a:p>
          <a:p>
            <a:endParaRPr lang="en-US" dirty="0"/>
          </a:p>
          <a:p>
            <a:r>
              <a:rPr lang="en-US" dirty="0"/>
              <a:t>4. What does it mean to </a:t>
            </a:r>
            <a:r>
              <a:rPr lang="en-US" dirty="0">
                <a:solidFill>
                  <a:srgbClr val="FF0000"/>
                </a:solidFill>
              </a:rPr>
              <a:t>OVERSIMPLIFY</a:t>
            </a:r>
            <a:r>
              <a:rPr lang="en-US" dirty="0"/>
              <a:t>? Give an example.</a:t>
            </a:r>
          </a:p>
          <a:p>
            <a:endParaRPr lang="en-US" dirty="0"/>
          </a:p>
          <a:p>
            <a:r>
              <a:rPr lang="en-US" dirty="0"/>
              <a:t>5. What must happen for researchers to draw </a:t>
            </a:r>
            <a:r>
              <a:rPr lang="en-US" dirty="0">
                <a:solidFill>
                  <a:srgbClr val="FF0000"/>
                </a:solidFill>
              </a:rPr>
              <a:t>CONCLUSIONS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811018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Descriptive Studies: Establishing the Facts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42446192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Detailed description of a particular individual being studied</a:t>
            </a:r>
          </a:p>
          <a:p>
            <a:endParaRPr lang="en-US" sz="3200" dirty="0"/>
          </a:p>
          <a:p>
            <a:r>
              <a:rPr lang="en-US" sz="3200" dirty="0"/>
              <a:t>Can include information about a person’s childhood, dreams, relationships or experiences</a:t>
            </a:r>
          </a:p>
          <a:p>
            <a:endParaRPr lang="en-US" sz="3200" dirty="0"/>
          </a:p>
          <a:p>
            <a:r>
              <a:rPr lang="en-US" sz="3200" dirty="0"/>
              <a:t>Most commonly done by </a:t>
            </a:r>
            <a:r>
              <a:rPr lang="en-US" sz="3200" dirty="0">
                <a:solidFill>
                  <a:srgbClr val="FF0000"/>
                </a:solidFill>
              </a:rPr>
              <a:t>CLINICIANS</a:t>
            </a:r>
          </a:p>
          <a:p>
            <a:endParaRPr lang="en-US" sz="3200" dirty="0"/>
          </a:p>
          <a:p>
            <a:r>
              <a:rPr lang="en-US" sz="3200" dirty="0"/>
              <a:t>Read case study p.18 for example (don’t copy)</a:t>
            </a:r>
          </a:p>
        </p:txBody>
      </p:sp>
    </p:spTree>
    <p:extLst>
      <p:ext uri="{BB962C8B-B14F-4D97-AF65-F5344CB8AC3E}">
        <p14:creationId xmlns:p14="http://schemas.microsoft.com/office/powerpoint/2010/main" val="27288188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Observational Studies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Researcher OBSERVES a person (or animals) behavior without intruding</a:t>
            </a:r>
          </a:p>
          <a:p>
            <a:endParaRPr lang="en-US" dirty="0"/>
          </a:p>
          <a:p>
            <a:r>
              <a:rPr lang="en-US" dirty="0"/>
              <a:t>Purpose is to find out how people act in their NORMAL environment</a:t>
            </a:r>
          </a:p>
          <a:p>
            <a:endParaRPr lang="en-US" dirty="0"/>
          </a:p>
          <a:p>
            <a:r>
              <a:rPr lang="en-US" dirty="0"/>
              <a:t>Can take place in a LABORATORY (more control) or in NATURE (home, school, etc.)</a:t>
            </a:r>
          </a:p>
          <a:p>
            <a:endParaRPr lang="en-US" dirty="0"/>
          </a:p>
          <a:p>
            <a:r>
              <a:rPr lang="en-US" dirty="0"/>
              <a:t>Issue with LAB is that people usually act differently when we know we are being watched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8704" y="365126"/>
            <a:ext cx="1540634" cy="154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9568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Tests Should Be Both: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Reliable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Produces the </a:t>
            </a:r>
            <a:r>
              <a:rPr lang="en-US" dirty="0">
                <a:solidFill>
                  <a:srgbClr val="FF0000"/>
                </a:solidFill>
              </a:rPr>
              <a:t>SAME</a:t>
            </a:r>
            <a:r>
              <a:rPr lang="en-US" dirty="0"/>
              <a:t> results over and over</a:t>
            </a:r>
          </a:p>
          <a:p>
            <a:endParaRPr lang="en-US" dirty="0"/>
          </a:p>
          <a:p>
            <a:r>
              <a:rPr lang="en-US" dirty="0"/>
              <a:t>Ex. If I give you 2 versions of a quiz and you score a “100” and a “50”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Valid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Must measure what it is </a:t>
            </a:r>
            <a:r>
              <a:rPr lang="en-US" dirty="0">
                <a:solidFill>
                  <a:srgbClr val="FF0000"/>
                </a:solidFill>
              </a:rPr>
              <a:t>DESIGNED</a:t>
            </a:r>
            <a:r>
              <a:rPr lang="en-US" dirty="0"/>
              <a:t> to measure</a:t>
            </a:r>
          </a:p>
          <a:p>
            <a:endParaRPr lang="en-US" dirty="0"/>
          </a:p>
          <a:p>
            <a:r>
              <a:rPr lang="en-US" dirty="0"/>
              <a:t>Ex. If I teach the Civil War, the test should be on the Civil War</a:t>
            </a:r>
          </a:p>
        </p:txBody>
      </p:sp>
    </p:spTree>
    <p:extLst>
      <p:ext uri="{BB962C8B-B14F-4D97-AF65-F5344CB8AC3E}">
        <p14:creationId xmlns:p14="http://schemas.microsoft.com/office/powerpoint/2010/main" val="36267240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Norms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Established standards of </a:t>
            </a:r>
            <a:r>
              <a:rPr lang="en-US" sz="3200" dirty="0">
                <a:solidFill>
                  <a:srgbClr val="FF0000"/>
                </a:solidFill>
              </a:rPr>
              <a:t>PERFROMANCE</a:t>
            </a:r>
            <a:r>
              <a:rPr lang="en-US" sz="3200" dirty="0"/>
              <a:t> from the past</a:t>
            </a:r>
          </a:p>
          <a:p>
            <a:endParaRPr lang="en-US" sz="3200" dirty="0"/>
          </a:p>
          <a:p>
            <a:r>
              <a:rPr lang="en-US" sz="3200" dirty="0"/>
              <a:t>Test a large group of people</a:t>
            </a:r>
          </a:p>
          <a:p>
            <a:endParaRPr lang="en-US" sz="3200" dirty="0"/>
          </a:p>
          <a:p>
            <a:r>
              <a:rPr lang="en-US" sz="3200" dirty="0">
                <a:solidFill>
                  <a:srgbClr val="FF0000"/>
                </a:solidFill>
              </a:rPr>
              <a:t>Norms</a:t>
            </a:r>
            <a:r>
              <a:rPr lang="en-US" sz="3200" dirty="0"/>
              <a:t> will show which scores are considered high, low, or average</a:t>
            </a:r>
          </a:p>
          <a:p>
            <a:endParaRPr lang="en-US" sz="3200" dirty="0"/>
          </a:p>
          <a:p>
            <a:r>
              <a:rPr lang="en-US" sz="3200" dirty="0"/>
              <a:t>Will change test to test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8674" y="4765674"/>
            <a:ext cx="191452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1293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Questionnaires that directly ask people about an issue or topic</a:t>
            </a:r>
          </a:p>
          <a:p>
            <a:endParaRPr lang="en-US" dirty="0"/>
          </a:p>
          <a:p>
            <a:r>
              <a:rPr lang="en-US" dirty="0"/>
              <a:t>Goal is to get a </a:t>
            </a:r>
            <a:r>
              <a:rPr lang="en-US" dirty="0">
                <a:solidFill>
                  <a:srgbClr val="FF0000"/>
                </a:solidFill>
              </a:rPr>
              <a:t>REPRESENTATIVE SAMPLE</a:t>
            </a:r>
          </a:p>
          <a:p>
            <a:endParaRPr lang="en-US" dirty="0"/>
          </a:p>
          <a:p>
            <a:r>
              <a:rPr lang="en-US" dirty="0"/>
              <a:t>A group of people who ACCURATELY reflect the larger population</a:t>
            </a:r>
          </a:p>
          <a:p>
            <a:endParaRPr lang="en-US" dirty="0"/>
          </a:p>
          <a:p>
            <a:r>
              <a:rPr lang="en-US" dirty="0"/>
              <a:t>Should generally contain different: Gender, race, age, and socioeconomic status (wealth level)</a:t>
            </a:r>
          </a:p>
        </p:txBody>
      </p:sp>
    </p:spTree>
    <p:extLst>
      <p:ext uri="{BB962C8B-B14F-4D97-AF65-F5344CB8AC3E}">
        <p14:creationId xmlns:p14="http://schemas.microsoft.com/office/powerpoint/2010/main" val="8184415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Problems with Surveys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choose to stay silent and decline surveys if their opinion is unpopular</a:t>
            </a:r>
          </a:p>
          <a:p>
            <a:endParaRPr lang="en-US" dirty="0"/>
          </a:p>
          <a:p>
            <a:r>
              <a:rPr lang="en-US" dirty="0"/>
              <a:t>People sometimes LIE</a:t>
            </a:r>
          </a:p>
          <a:p>
            <a:endParaRPr lang="en-US" dirty="0"/>
          </a:p>
          <a:p>
            <a:r>
              <a:rPr lang="en-US" dirty="0"/>
              <a:t>Only survey ONE group of people (not representative of population)</a:t>
            </a:r>
          </a:p>
          <a:p>
            <a:endParaRPr lang="en-US" dirty="0"/>
          </a:p>
          <a:p>
            <a:r>
              <a:rPr lang="en-US" dirty="0"/>
              <a:t>Ex. I survey only wealthy people about how the economy is going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1374" y="230188"/>
            <a:ext cx="2282826" cy="1226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09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Psychology vs. Fake Sciences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Is based on EMPIRICAL evidence and research (experiments)</a:t>
            </a:r>
          </a:p>
          <a:p>
            <a:endParaRPr lang="en-US" sz="3200" dirty="0"/>
          </a:p>
          <a:p>
            <a:r>
              <a:rPr lang="en-US" sz="3200" dirty="0"/>
              <a:t>Unlike fortune telling, psychic, astrology, and graphology (handwriting)</a:t>
            </a:r>
          </a:p>
          <a:p>
            <a:endParaRPr lang="en-US" sz="3200" dirty="0"/>
          </a:p>
          <a:p>
            <a:r>
              <a:rPr lang="en-US" sz="3200" dirty="0"/>
              <a:t>Ex. Neither of the above predicted 9/11 or WWII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5775" y="4879975"/>
            <a:ext cx="1978025" cy="197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1102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4 Review: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Who </a:t>
            </a:r>
            <a:r>
              <a:rPr lang="en-US" dirty="0">
                <a:solidFill>
                  <a:srgbClr val="FF0000"/>
                </a:solidFill>
              </a:rPr>
              <a:t>MOST </a:t>
            </a:r>
            <a:r>
              <a:rPr lang="en-US" dirty="0"/>
              <a:t>commonly does case studies? </a:t>
            </a:r>
          </a:p>
          <a:p>
            <a:endParaRPr lang="en-US" dirty="0"/>
          </a:p>
          <a:p>
            <a:r>
              <a:rPr lang="en-US" dirty="0"/>
              <a:t>2. What makes a test </a:t>
            </a:r>
            <a:r>
              <a:rPr lang="en-US" dirty="0">
                <a:solidFill>
                  <a:srgbClr val="FF0000"/>
                </a:solidFill>
              </a:rPr>
              <a:t>VALID </a:t>
            </a:r>
            <a:r>
              <a:rPr lang="en-US" dirty="0"/>
              <a:t>and</a:t>
            </a:r>
            <a:r>
              <a:rPr lang="en-US" dirty="0">
                <a:solidFill>
                  <a:srgbClr val="FF0000"/>
                </a:solidFill>
              </a:rPr>
              <a:t> RELIABLE</a:t>
            </a:r>
            <a:r>
              <a:rPr lang="en-US" dirty="0"/>
              <a:t>? Give your OWN example of each.</a:t>
            </a:r>
          </a:p>
          <a:p>
            <a:endParaRPr lang="en-US" dirty="0"/>
          </a:p>
          <a:p>
            <a:r>
              <a:rPr lang="en-US" dirty="0"/>
              <a:t>3.  What are testing </a:t>
            </a:r>
            <a:r>
              <a:rPr lang="en-US" dirty="0">
                <a:solidFill>
                  <a:srgbClr val="FF0000"/>
                </a:solidFill>
              </a:rPr>
              <a:t>NORMS</a:t>
            </a:r>
            <a:r>
              <a:rPr lang="en-US" dirty="0"/>
              <a:t> meant to show?</a:t>
            </a:r>
          </a:p>
          <a:p>
            <a:endParaRPr lang="en-US" dirty="0"/>
          </a:p>
          <a:p>
            <a:r>
              <a:rPr lang="en-US" dirty="0"/>
              <a:t>4. List a few </a:t>
            </a:r>
            <a:r>
              <a:rPr lang="en-US" dirty="0">
                <a:solidFill>
                  <a:srgbClr val="FF0000"/>
                </a:solidFill>
              </a:rPr>
              <a:t>PROBLEMS</a:t>
            </a:r>
            <a:r>
              <a:rPr lang="en-US" dirty="0"/>
              <a:t> with surveys.</a:t>
            </a:r>
          </a:p>
        </p:txBody>
      </p:sp>
    </p:spTree>
    <p:extLst>
      <p:ext uri="{BB962C8B-B14F-4D97-AF65-F5344CB8AC3E}">
        <p14:creationId xmlns:p14="http://schemas.microsoft.com/office/powerpoint/2010/main" val="23213702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yourself or in a group (3 max) create a 5 question survey</a:t>
            </a:r>
          </a:p>
          <a:p>
            <a:endParaRPr lang="en-US" dirty="0"/>
          </a:p>
          <a:p>
            <a:r>
              <a:rPr lang="en-US" dirty="0"/>
              <a:t>Make sure the LANGUAGE is clear</a:t>
            </a:r>
          </a:p>
          <a:p>
            <a:endParaRPr lang="en-US" dirty="0"/>
          </a:p>
          <a:p>
            <a:r>
              <a:rPr lang="en-US" dirty="0"/>
              <a:t>Survey at LEAST 6 people from the room</a:t>
            </a:r>
          </a:p>
          <a:p>
            <a:endParaRPr lang="en-US" dirty="0"/>
          </a:p>
          <a:p>
            <a:r>
              <a:rPr lang="en-US" dirty="0"/>
              <a:t>Calculate your results</a:t>
            </a:r>
          </a:p>
        </p:txBody>
      </p:sp>
    </p:spTree>
    <p:extLst>
      <p:ext uri="{BB962C8B-B14F-4D97-AF65-F5344CB8AC3E}">
        <p14:creationId xmlns:p14="http://schemas.microsoft.com/office/powerpoint/2010/main" val="6855222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 was the 3</a:t>
            </a:r>
            <a:r>
              <a:rPr lang="en-US" baseline="30000" dirty="0"/>
              <a:t>rd</a:t>
            </a:r>
            <a:r>
              <a:rPr lang="en-US" dirty="0"/>
              <a:t> president of the U.S? (Trivia)</a:t>
            </a:r>
          </a:p>
          <a:p>
            <a:endParaRPr lang="en-US" dirty="0"/>
          </a:p>
          <a:p>
            <a:r>
              <a:rPr lang="en-US" dirty="0"/>
              <a:t>Who would you have voted for in the last election? (Multiple Choice)</a:t>
            </a:r>
          </a:p>
          <a:p>
            <a:endParaRPr lang="en-US" dirty="0"/>
          </a:p>
          <a:p>
            <a:r>
              <a:rPr lang="en-US" dirty="0"/>
              <a:t>What age do you think people should drive at? (Open Opinion)</a:t>
            </a:r>
          </a:p>
          <a:p>
            <a:endParaRPr lang="en-US" dirty="0"/>
          </a:p>
          <a:p>
            <a:r>
              <a:rPr lang="en-US" dirty="0"/>
              <a:t>Do you believe in God? (Yes or NO)</a:t>
            </a:r>
          </a:p>
          <a:p>
            <a:endParaRPr lang="en-US" dirty="0"/>
          </a:p>
          <a:p>
            <a:r>
              <a:rPr lang="en-US" dirty="0"/>
              <a:t>Do you prefer coke or Pepsi? (Comparison)</a:t>
            </a:r>
          </a:p>
        </p:txBody>
      </p:sp>
    </p:spTree>
    <p:extLst>
      <p:ext uri="{BB962C8B-B14F-4D97-AF65-F5344CB8AC3E}">
        <p14:creationId xmlns:p14="http://schemas.microsoft.com/office/powerpoint/2010/main" val="2442106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Birth of Modern Psychology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Early psychologists wanted to __________ behavior.</a:t>
            </a:r>
          </a:p>
          <a:p>
            <a:endParaRPr lang="en-US" sz="3000" dirty="0"/>
          </a:p>
          <a:p>
            <a:r>
              <a:rPr lang="en-US" sz="3000" dirty="0"/>
              <a:t>1. Describe: What is the happening?</a:t>
            </a:r>
          </a:p>
          <a:p>
            <a:endParaRPr lang="en-US" sz="3000" dirty="0"/>
          </a:p>
          <a:p>
            <a:r>
              <a:rPr lang="en-US" sz="3000" dirty="0"/>
              <a:t>2. Predict: What will happen?</a:t>
            </a:r>
          </a:p>
          <a:p>
            <a:endParaRPr lang="en-US" sz="3000" dirty="0"/>
          </a:p>
          <a:p>
            <a:r>
              <a:rPr lang="en-US" sz="3000" dirty="0"/>
              <a:t>3. Understand: Why is it happening?</a:t>
            </a:r>
          </a:p>
          <a:p>
            <a:endParaRPr lang="en-US" sz="3000" dirty="0"/>
          </a:p>
          <a:p>
            <a:r>
              <a:rPr lang="en-US" sz="3000" dirty="0"/>
              <a:t>4. Modify: Change what will happen.</a:t>
            </a:r>
          </a:p>
        </p:txBody>
      </p:sp>
    </p:spTree>
    <p:extLst>
      <p:ext uri="{BB962C8B-B14F-4D97-AF65-F5344CB8AC3E}">
        <p14:creationId xmlns:p14="http://schemas.microsoft.com/office/powerpoint/2010/main" val="63719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Phrenology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Came before Psychology</a:t>
            </a:r>
          </a:p>
          <a:p>
            <a:endParaRPr lang="en-US" dirty="0"/>
          </a:p>
          <a:p>
            <a:r>
              <a:rPr lang="en-US" dirty="0"/>
              <a:t>Believed different bumps on the head accounted for behavior</a:t>
            </a:r>
          </a:p>
          <a:p>
            <a:endParaRPr lang="en-US" dirty="0"/>
          </a:p>
          <a:p>
            <a:r>
              <a:rPr lang="en-US" dirty="0"/>
              <a:t>Ex. Anger, depression and even stealing</a:t>
            </a:r>
          </a:p>
          <a:p>
            <a:endParaRPr lang="en-US" dirty="0"/>
          </a:p>
          <a:p>
            <a:r>
              <a:rPr lang="en-US" dirty="0"/>
              <a:t>Considered a PSEUDOSCIENCE (nonsense)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774" y="3473449"/>
            <a:ext cx="2955925" cy="2884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195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Psychology Today (5 Perspectives)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 dirty="0"/>
              <a:t>1. Biological</a:t>
            </a:r>
            <a:r>
              <a:rPr lang="en-US" dirty="0"/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Focus on the </a:t>
            </a:r>
            <a:r>
              <a:rPr lang="en-US" dirty="0">
                <a:solidFill>
                  <a:srgbClr val="FF0000"/>
                </a:solidFill>
              </a:rPr>
              <a:t>PHYSICAL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Hormones</a:t>
            </a:r>
          </a:p>
          <a:p>
            <a:endParaRPr lang="en-US" dirty="0"/>
          </a:p>
          <a:p>
            <a:r>
              <a:rPr lang="en-US" dirty="0"/>
              <a:t>Chemicals in the body</a:t>
            </a:r>
          </a:p>
          <a:p>
            <a:endParaRPr lang="en-US" dirty="0"/>
          </a:p>
          <a:p>
            <a:r>
              <a:rPr lang="en-US" dirty="0"/>
              <a:t>Electrical impulses</a:t>
            </a:r>
          </a:p>
          <a:p>
            <a:endParaRPr lang="en-US" dirty="0"/>
          </a:p>
          <a:p>
            <a:r>
              <a:rPr lang="en-US" dirty="0"/>
              <a:t>Handicap or disease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2. Learning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Focus on the </a:t>
            </a:r>
            <a:r>
              <a:rPr lang="en-US" dirty="0">
                <a:solidFill>
                  <a:srgbClr val="FF0000"/>
                </a:solidFill>
              </a:rPr>
              <a:t>ENVIRONMENT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Behavior is based on rewards and punishments</a:t>
            </a:r>
          </a:p>
          <a:p>
            <a:endParaRPr lang="en-US" dirty="0"/>
          </a:p>
          <a:p>
            <a:r>
              <a:rPr lang="en-US" dirty="0"/>
              <a:t>Ex. School; reward for studying / punishment for not (your grade)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174" y="611188"/>
            <a:ext cx="1330325" cy="133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935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perspective example: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1. I could sleep in an extra 30 minutes in the morning</a:t>
            </a:r>
          </a:p>
          <a:p>
            <a:endParaRPr lang="en-US" dirty="0"/>
          </a:p>
          <a:p>
            <a:r>
              <a:rPr lang="en-US" dirty="0"/>
              <a:t>Reward: extra sleep</a:t>
            </a:r>
          </a:p>
          <a:p>
            <a:endParaRPr lang="en-US" dirty="0"/>
          </a:p>
          <a:p>
            <a:r>
              <a:rPr lang="en-US" dirty="0"/>
              <a:t>Punishments: no breakfast</a:t>
            </a:r>
          </a:p>
          <a:p>
            <a:endParaRPr lang="en-US" dirty="0"/>
          </a:p>
          <a:p>
            <a:r>
              <a:rPr lang="en-US" dirty="0"/>
              <a:t>2. On my planning period I can go for a walk instead of do work</a:t>
            </a:r>
          </a:p>
          <a:p>
            <a:endParaRPr lang="en-US" dirty="0"/>
          </a:p>
          <a:p>
            <a:r>
              <a:rPr lang="en-US" dirty="0"/>
              <a:t>Reward: exercise</a:t>
            </a:r>
          </a:p>
          <a:p>
            <a:endParaRPr lang="en-US" dirty="0"/>
          </a:p>
          <a:p>
            <a:r>
              <a:rPr lang="en-US" dirty="0"/>
              <a:t>Punishment: I have to do work later at home</a:t>
            </a:r>
          </a:p>
        </p:txBody>
      </p:sp>
    </p:spTree>
    <p:extLst>
      <p:ext uri="{BB962C8B-B14F-4D97-AF65-F5344CB8AC3E}">
        <p14:creationId xmlns:p14="http://schemas.microsoft.com/office/powerpoint/2010/main" val="3179227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3. Cognitive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What goes on in </a:t>
            </a:r>
            <a:r>
              <a:rPr lang="en-US" sz="3200" dirty="0">
                <a:solidFill>
                  <a:srgbClr val="FF0000"/>
                </a:solidFill>
              </a:rPr>
              <a:t>YOUR HEAD</a:t>
            </a:r>
          </a:p>
          <a:p>
            <a:endParaRPr lang="en-US" sz="3200" dirty="0"/>
          </a:p>
          <a:p>
            <a:r>
              <a:rPr lang="en-US" sz="3200" dirty="0"/>
              <a:t>How we reason</a:t>
            </a:r>
          </a:p>
          <a:p>
            <a:endParaRPr lang="en-US" sz="3200" dirty="0"/>
          </a:p>
          <a:p>
            <a:r>
              <a:rPr lang="en-US" sz="3200" dirty="0"/>
              <a:t>Remember </a:t>
            </a:r>
          </a:p>
          <a:p>
            <a:endParaRPr lang="en-US" sz="3200" dirty="0"/>
          </a:p>
          <a:p>
            <a:r>
              <a:rPr lang="en-US" sz="3200" dirty="0"/>
              <a:t>Understand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4. Sociocultural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Impact </a:t>
            </a:r>
            <a:r>
              <a:rPr lang="en-US" sz="3200" dirty="0">
                <a:solidFill>
                  <a:srgbClr val="FF0000"/>
                </a:solidFill>
              </a:rPr>
              <a:t>OTHER PEOPLE </a:t>
            </a:r>
            <a:r>
              <a:rPr lang="en-US" sz="3200" dirty="0"/>
              <a:t>have on us</a:t>
            </a:r>
          </a:p>
          <a:p>
            <a:endParaRPr lang="en-US" sz="3200" dirty="0"/>
          </a:p>
          <a:p>
            <a:r>
              <a:rPr lang="en-US" sz="3200" dirty="0"/>
              <a:t>Language</a:t>
            </a:r>
          </a:p>
          <a:p>
            <a:endParaRPr lang="en-US" sz="3200" dirty="0"/>
          </a:p>
          <a:p>
            <a:r>
              <a:rPr lang="en-US" sz="3200" dirty="0"/>
              <a:t>Beliefs</a:t>
            </a:r>
          </a:p>
          <a:p>
            <a:endParaRPr lang="en-US" sz="3200" dirty="0"/>
          </a:p>
          <a:p>
            <a:r>
              <a:rPr lang="en-US" sz="3200" dirty="0"/>
              <a:t>What we eat / how we dress</a:t>
            </a:r>
          </a:p>
        </p:txBody>
      </p:sp>
    </p:spTree>
    <p:extLst>
      <p:ext uri="{BB962C8B-B14F-4D97-AF65-F5344CB8AC3E}">
        <p14:creationId xmlns:p14="http://schemas.microsoft.com/office/powerpoint/2010/main" val="3767890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2493</TotalTime>
  <Words>1675</Words>
  <Application>Microsoft Office PowerPoint</Application>
  <PresentationFormat>Widescreen</PresentationFormat>
  <Paragraphs>334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What is Psychology</vt:lpstr>
      <vt:lpstr>The Science of Psychology</vt:lpstr>
      <vt:lpstr>What is Psychology?</vt:lpstr>
      <vt:lpstr>Psychology vs. Fake Sciences</vt:lpstr>
      <vt:lpstr>Birth of Modern Psychology</vt:lpstr>
      <vt:lpstr>Phrenology</vt:lpstr>
      <vt:lpstr>Psychology Today (5 Perspectives)</vt:lpstr>
      <vt:lpstr>Learning perspective example:</vt:lpstr>
      <vt:lpstr>PowerPoint Presentation</vt:lpstr>
      <vt:lpstr>5. Psychodynamic  </vt:lpstr>
      <vt:lpstr>Section 1 Review:</vt:lpstr>
      <vt:lpstr>What Psychologists Do</vt:lpstr>
      <vt:lpstr>Basic Psychology</vt:lpstr>
      <vt:lpstr>Applied Psychology</vt:lpstr>
      <vt:lpstr>5 Types of Psychotherapists</vt:lpstr>
      <vt:lpstr>2. Clinical Psychologists </vt:lpstr>
      <vt:lpstr>Class Changes for Tomorrow</vt:lpstr>
      <vt:lpstr>Psychoanalysis</vt:lpstr>
      <vt:lpstr>3. Psychoanalyst</vt:lpstr>
      <vt:lpstr>4. Psychiatrist</vt:lpstr>
      <vt:lpstr>Counselor (marriage, family and child) </vt:lpstr>
      <vt:lpstr>Section 2 Review:</vt:lpstr>
      <vt:lpstr>Critical and Scientific Thinking in Psychology</vt:lpstr>
      <vt:lpstr>Ask Questions!</vt:lpstr>
      <vt:lpstr>Define Your Terms</vt:lpstr>
      <vt:lpstr>Examine the Evidence</vt:lpstr>
      <vt:lpstr>PowerPoint Presentation</vt:lpstr>
      <vt:lpstr>Assumptions and Biases</vt:lpstr>
      <vt:lpstr>Avoid Emotional Reasoning</vt:lpstr>
      <vt:lpstr>Don’t Oversimplify (overgeneralize)</vt:lpstr>
      <vt:lpstr>Tolerate Uncertainty</vt:lpstr>
      <vt:lpstr>Section 3 Review:</vt:lpstr>
      <vt:lpstr>Descriptive Studies: Establishing the Facts</vt:lpstr>
      <vt:lpstr>Case Study</vt:lpstr>
      <vt:lpstr>Observational Studies </vt:lpstr>
      <vt:lpstr>Tests Should Be Both:</vt:lpstr>
      <vt:lpstr>Testing Norms </vt:lpstr>
      <vt:lpstr>Surveys</vt:lpstr>
      <vt:lpstr>Problems with Surveys</vt:lpstr>
      <vt:lpstr>Section 4 Review:</vt:lpstr>
      <vt:lpstr>Create a Survey</vt:lpstr>
      <vt:lpstr>Example: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Psychology</dc:title>
  <dc:creator>User</dc:creator>
  <cp:lastModifiedBy>ELLIOTT GREGORY</cp:lastModifiedBy>
  <cp:revision>53</cp:revision>
  <cp:lastPrinted>2018-09-04T12:41:56Z</cp:lastPrinted>
  <dcterms:created xsi:type="dcterms:W3CDTF">2018-08-25T00:52:35Z</dcterms:created>
  <dcterms:modified xsi:type="dcterms:W3CDTF">2020-09-21T17:44:46Z</dcterms:modified>
</cp:coreProperties>
</file>